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84" r:id="rId6"/>
    <p:sldId id="285" r:id="rId7"/>
    <p:sldId id="286" r:id="rId8"/>
    <p:sldId id="287" r:id="rId9"/>
    <p:sldId id="288" r:id="rId10"/>
    <p:sldId id="28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112" y="-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75C36D1C-12D8-9F40-B785-B0764C7E7566}" type="datetimeFigureOut">
              <a:rPr lang="en-US" smtClean="0"/>
              <a:pPr/>
              <a:t>3/01/12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54EA74D0-5D10-6D43-A2AD-1DE0A16F14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6D1C-12D8-9F40-B785-B0764C7E7566}" type="datetimeFigureOut">
              <a:rPr lang="en-US" smtClean="0"/>
              <a:pPr/>
              <a:t>3/01/12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74D0-5D10-6D43-A2AD-1DE0A16F14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6D1C-12D8-9F40-B785-B0764C7E7566}" type="datetimeFigureOut">
              <a:rPr lang="en-US" smtClean="0"/>
              <a:pPr/>
              <a:t>3/01/12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74D0-5D10-6D43-A2AD-1DE0A16F14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6D1C-12D8-9F40-B785-B0764C7E7566}" type="datetimeFigureOut">
              <a:rPr lang="en-US" smtClean="0"/>
              <a:pPr/>
              <a:t>3/01/12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74D0-5D10-6D43-A2AD-1DE0A16F14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6D1C-12D8-9F40-B785-B0764C7E7566}" type="datetimeFigureOut">
              <a:rPr lang="en-US" smtClean="0"/>
              <a:pPr/>
              <a:t>3/01/12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74D0-5D10-6D43-A2AD-1DE0A16F14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6D1C-12D8-9F40-B785-B0764C7E7566}" type="datetimeFigureOut">
              <a:rPr lang="en-US" smtClean="0"/>
              <a:pPr/>
              <a:t>3/01/12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74D0-5D10-6D43-A2AD-1DE0A16F14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6D1C-12D8-9F40-B785-B0764C7E7566}" type="datetimeFigureOut">
              <a:rPr lang="en-US" smtClean="0"/>
              <a:pPr/>
              <a:t>3/01/12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74D0-5D10-6D43-A2AD-1DE0A16F14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AU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AU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AU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6D1C-12D8-9F40-B785-B0764C7E7566}" type="datetimeFigureOut">
              <a:rPr lang="en-US" smtClean="0"/>
              <a:pPr/>
              <a:t>3/01/12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74D0-5D10-6D43-A2AD-1DE0A16F14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6D1C-12D8-9F40-B785-B0764C7E7566}" type="datetimeFigureOut">
              <a:rPr lang="en-US" smtClean="0"/>
              <a:pPr/>
              <a:t>3/01/12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74D0-5D10-6D43-A2AD-1DE0A16F14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AU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AU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AU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6D1C-12D8-9F40-B785-B0764C7E7566}" type="datetimeFigureOut">
              <a:rPr lang="en-US" smtClean="0"/>
              <a:pPr/>
              <a:t>3/01/12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74D0-5D10-6D43-A2AD-1DE0A16F14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6D1C-12D8-9F40-B785-B0764C7E7566}" type="datetimeFigureOut">
              <a:rPr lang="en-US" smtClean="0"/>
              <a:pPr/>
              <a:t>3/01/12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74D0-5D10-6D43-A2AD-1DE0A16F14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6D1C-12D8-9F40-B785-B0764C7E7566}" type="datetimeFigureOut">
              <a:rPr lang="en-US" smtClean="0"/>
              <a:pPr/>
              <a:t>3/01/12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74D0-5D10-6D43-A2AD-1DE0A16F14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6D1C-12D8-9F40-B785-B0764C7E7566}" type="datetimeFigureOut">
              <a:rPr lang="en-US" smtClean="0"/>
              <a:pPr/>
              <a:t>3/01/12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74D0-5D10-6D43-A2AD-1DE0A16F14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AU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75C36D1C-12D8-9F40-B785-B0764C7E7566}" type="datetimeFigureOut">
              <a:rPr lang="en-US" smtClean="0"/>
              <a:pPr/>
              <a:t>3/01/12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54EA74D0-5D10-6D43-A2AD-1DE0A16F14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6D1C-12D8-9F40-B785-B0764C7E7566}" type="datetimeFigureOut">
              <a:rPr lang="en-US" smtClean="0"/>
              <a:pPr/>
              <a:t>3/01/12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74D0-5D10-6D43-A2AD-1DE0A16F14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6D1C-12D8-9F40-B785-B0764C7E7566}" type="datetimeFigureOut">
              <a:rPr lang="en-US" smtClean="0"/>
              <a:pPr/>
              <a:t>3/01/12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74D0-5D10-6D43-A2AD-1DE0A16F14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AU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6D1C-12D8-9F40-B785-B0764C7E7566}" type="datetimeFigureOut">
              <a:rPr lang="en-US" smtClean="0"/>
              <a:pPr/>
              <a:t>3/01/12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74D0-5D10-6D43-A2AD-1DE0A16F14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6D1C-12D8-9F40-B785-B0764C7E7566}" type="datetimeFigureOut">
              <a:rPr lang="en-US" smtClean="0"/>
              <a:pPr/>
              <a:t>3/01/12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74D0-5D10-6D43-A2AD-1DE0A16F14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6D1C-12D8-9F40-B785-B0764C7E7566}" type="datetimeFigureOut">
              <a:rPr lang="en-US" smtClean="0"/>
              <a:pPr/>
              <a:t>3/01/12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74D0-5D10-6D43-A2AD-1DE0A16F14C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6D1C-12D8-9F40-B785-B0764C7E7566}" type="datetimeFigureOut">
              <a:rPr lang="en-US" smtClean="0"/>
              <a:pPr/>
              <a:t>3/01/12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A74D0-5D10-6D43-A2AD-1DE0A16F14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75C36D1C-12D8-9F40-B785-B0764C7E7566}" type="datetimeFigureOut">
              <a:rPr lang="en-US" smtClean="0"/>
              <a:pPr/>
              <a:t>3/01/12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54EA74D0-5D10-6D43-A2AD-1DE0A16F14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R1tBdYNTkKQ" TargetMode="External"/><Relationship Id="rId3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soundworkscollection.com/garyhecker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freesound.org/" TargetMode="External"/><Relationship Id="rId3" Type="http://schemas.openxmlformats.org/officeDocument/2006/relationships/hyperlink" Target="http://tv.adobe.com/watch/customer-stories-video-film-and-audio/adobegarethedwards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417619" y="867471"/>
            <a:ext cx="4686867" cy="646313"/>
          </a:xfrm>
        </p:spPr>
        <p:txBody>
          <a:bodyPr/>
          <a:lstStyle/>
          <a:p>
            <a:r>
              <a:rPr lang="en-US" dirty="0" smtClean="0"/>
              <a:t>Sound Essentials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7615" y="5212967"/>
            <a:ext cx="4433671" cy="45627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>
                  <a:reflection stA="18000" endPos="30000" dist="50800" dir="5400000" sy="-100000" algn="bl" rotWithShape="0"/>
                </a:effectLst>
              </a:rPr>
              <a:t>Screen Production Essentials – Task 4</a:t>
            </a:r>
            <a:endParaRPr lang="en-US" dirty="0">
              <a:solidFill>
                <a:schemeClr val="tx1"/>
              </a:solidFill>
              <a:effectLst>
                <a:reflection stA="18000" endPos="30000" dist="50800" dir="5400000" sy="-100000" algn="bl" rotWithShape="0"/>
              </a:effectLst>
            </a:endParaRPr>
          </a:p>
        </p:txBody>
      </p:sp>
      <p:pic>
        <p:nvPicPr>
          <p:cNvPr id="2" name="Picture 1" descr="character_audio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4067" y="1706124"/>
            <a:ext cx="2082800" cy="335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312"/>
            <a:ext cx="8229600" cy="1143000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756"/>
            <a:ext cx="6795091" cy="4361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Audio capture and sound design is a pivotal component of media production that often does not get the same attention as image capture. It is however one of the key factors that separates an ordinary production from a great production.</a:t>
            </a:r>
          </a:p>
        </p:txBody>
      </p:sp>
      <p:pic>
        <p:nvPicPr>
          <p:cNvPr id="5" name="Picture 4" descr="character_audio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5585" y="1599294"/>
            <a:ext cx="20828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919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346" y="195222"/>
            <a:ext cx="8229600" cy="11430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7580" y="1338222"/>
            <a:ext cx="7850940" cy="34082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smtClean="0"/>
              <a:t>It </a:t>
            </a:r>
            <a:r>
              <a:rPr lang="en-US" sz="2600" dirty="0"/>
              <a:t>is often said that an audience </a:t>
            </a:r>
            <a:r>
              <a:rPr lang="en-US" sz="2600" dirty="0" smtClean="0"/>
              <a:t>will </a:t>
            </a:r>
            <a:r>
              <a:rPr lang="en-US" sz="2600" dirty="0"/>
              <a:t>forgive an ordinary shot but not poorly recorded sound. </a:t>
            </a:r>
            <a:r>
              <a:rPr lang="en-US" sz="2600" dirty="0" smtClean="0"/>
              <a:t>What usually sets student </a:t>
            </a:r>
            <a:r>
              <a:rPr lang="en-US" sz="2600" dirty="0"/>
              <a:t>work apart from professional productions </a:t>
            </a:r>
            <a:r>
              <a:rPr lang="en-US" sz="2600" dirty="0" smtClean="0"/>
              <a:t>is </a:t>
            </a:r>
            <a:r>
              <a:rPr lang="en-US" sz="2600" dirty="0" smtClean="0"/>
              <a:t>the quality of the </a:t>
            </a:r>
            <a:r>
              <a:rPr lang="en-US" sz="2600" dirty="0" smtClean="0"/>
              <a:t>audio. It </a:t>
            </a:r>
            <a:r>
              <a:rPr lang="en-US" sz="2600" dirty="0"/>
              <a:t>is </a:t>
            </a:r>
            <a:r>
              <a:rPr lang="en-US" sz="2600" dirty="0" smtClean="0"/>
              <a:t>therefore imperative that student’s to </a:t>
            </a:r>
            <a:r>
              <a:rPr lang="en-US" sz="2600" dirty="0"/>
              <a:t>learn the foundational </a:t>
            </a:r>
            <a:r>
              <a:rPr lang="en-US" sz="2600" dirty="0" smtClean="0"/>
              <a:t>concepts of capturing and arranging sound for picture.</a:t>
            </a:r>
          </a:p>
        </p:txBody>
      </p:sp>
      <p:sp>
        <p:nvSpPr>
          <p:cNvPr id="6" name="Rectangle 5"/>
          <p:cNvSpPr/>
          <p:nvPr/>
        </p:nvSpPr>
        <p:spPr>
          <a:xfrm>
            <a:off x="837580" y="4130828"/>
            <a:ext cx="785093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i="1" dirty="0"/>
              <a:t>"Sound weirdly becomes more important than visuals in some ways. You can paint a really big scale world through what you </a:t>
            </a:r>
            <a:r>
              <a:rPr lang="en-US" sz="2200" i="1" dirty="0" smtClean="0"/>
              <a:t>hear, </a:t>
            </a:r>
            <a:r>
              <a:rPr lang="en-US" sz="2200" i="1" dirty="0"/>
              <a:t>you don't have to see it all. You forgive a bad image if you can clearly hear the sound well - but you don't forgive a great image if the sound is terrible” </a:t>
            </a:r>
            <a:endParaRPr lang="en-US" sz="2200" i="1" dirty="0" smtClean="0"/>
          </a:p>
          <a:p>
            <a:r>
              <a:rPr lang="en-US" sz="2200" dirty="0" smtClean="0"/>
              <a:t>Director </a:t>
            </a:r>
            <a:r>
              <a:rPr lang="en-US" sz="2200" dirty="0"/>
              <a:t>Gareth Edwards </a:t>
            </a:r>
            <a:r>
              <a:rPr lang="en-US" sz="2200" dirty="0" smtClean="0"/>
              <a:t>(Monsters)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852" y="335594"/>
            <a:ext cx="8229600" cy="1143000"/>
          </a:xfrm>
        </p:spPr>
        <p:txBody>
          <a:bodyPr/>
          <a:lstStyle/>
          <a:p>
            <a:r>
              <a:rPr lang="en-US" dirty="0" smtClean="0"/>
              <a:t>The 5 Core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516" y="1656647"/>
            <a:ext cx="767810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smtClean="0"/>
              <a:t>Feature films can often have hundreds of layers of sounds in their final mix, however all these sounds can be broken down into </a:t>
            </a:r>
            <a:r>
              <a:rPr lang="en-US" sz="2600" dirty="0" smtClean="0">
                <a:hlinkClick r:id="rId2"/>
              </a:rPr>
              <a:t>five distinct categories</a:t>
            </a:r>
            <a:endParaRPr lang="en-US" sz="2600" dirty="0" smtClean="0"/>
          </a:p>
        </p:txBody>
      </p:sp>
      <p:pic>
        <p:nvPicPr>
          <p:cNvPr id="6" name="Picture 5" descr="audi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2513" y="3541539"/>
            <a:ext cx="3719618" cy="2476203"/>
          </a:xfrm>
          <a:prstGeom prst="rect">
            <a:avLst/>
          </a:prstGeom>
          <a:effectLst>
            <a:outerShdw blurRad="276225" dist="1143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425" y="11869"/>
            <a:ext cx="8229600" cy="1143000"/>
          </a:xfrm>
        </p:spPr>
        <p:txBody>
          <a:bodyPr/>
          <a:lstStyle/>
          <a:p>
            <a:r>
              <a:rPr lang="en-US" dirty="0" smtClean="0"/>
              <a:t>(1) Dialogue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980" y="1324435"/>
            <a:ext cx="8433088" cy="5061719"/>
          </a:xfrm>
        </p:spPr>
        <p:txBody>
          <a:bodyPr>
            <a:noAutofit/>
          </a:bodyPr>
          <a:lstStyle/>
          <a:p>
            <a:r>
              <a:rPr lang="en-US" sz="2600" dirty="0" smtClean="0"/>
              <a:t>Through </a:t>
            </a:r>
            <a:r>
              <a:rPr lang="en-US" sz="2600" dirty="0"/>
              <a:t>dialogue we learn about the key characters </a:t>
            </a:r>
            <a:r>
              <a:rPr lang="en-US" sz="2600" dirty="0" smtClean="0"/>
              <a:t>as we </a:t>
            </a:r>
            <a:r>
              <a:rPr lang="en-US" sz="2600" dirty="0"/>
              <a:t>listen to them interact with </a:t>
            </a:r>
            <a:r>
              <a:rPr lang="en-US" sz="2600" dirty="0" smtClean="0"/>
              <a:t>one another. On location </a:t>
            </a:r>
            <a:r>
              <a:rPr lang="en-US" sz="2600" dirty="0"/>
              <a:t>the number one priority for the sound team is to capture the best sounding dialogue </a:t>
            </a:r>
            <a:r>
              <a:rPr lang="en-US" sz="2600" dirty="0" smtClean="0"/>
              <a:t>possible (as many </a:t>
            </a:r>
            <a:r>
              <a:rPr lang="en-US" sz="2600" dirty="0"/>
              <a:t>of the other sound elements can be re-created later in post-</a:t>
            </a:r>
            <a:r>
              <a:rPr lang="en-US" sz="2600" dirty="0" smtClean="0"/>
              <a:t>production). </a:t>
            </a:r>
          </a:p>
          <a:p>
            <a:r>
              <a:rPr lang="en-US" sz="2600" dirty="0" smtClean="0"/>
              <a:t>However, if clean </a:t>
            </a:r>
            <a:r>
              <a:rPr lang="en-US" sz="2600" dirty="0"/>
              <a:t>dialogue was not captured on the set, the actors will go into a recording studio </a:t>
            </a:r>
            <a:r>
              <a:rPr lang="en-US" sz="2600" dirty="0" smtClean="0"/>
              <a:t>to capture ADR </a:t>
            </a:r>
            <a:r>
              <a:rPr lang="en-US" sz="2600" dirty="0"/>
              <a:t>(additional dialogue recording). These recordings are </a:t>
            </a:r>
            <a:r>
              <a:rPr lang="en-US" sz="2600" dirty="0" smtClean="0"/>
              <a:t>synchronized </a:t>
            </a:r>
            <a:r>
              <a:rPr lang="en-US" sz="2600" dirty="0"/>
              <a:t>with the picture and is recorded in such a way that the audience will be unaware that the voice </a:t>
            </a:r>
            <a:r>
              <a:rPr lang="en-US" sz="2600" dirty="0" smtClean="0"/>
              <a:t>was recorded </a:t>
            </a:r>
            <a:r>
              <a:rPr lang="en-US" sz="2600" dirty="0" smtClean="0"/>
              <a:t>after </a:t>
            </a:r>
            <a:r>
              <a:rPr lang="en-US" sz="2600" dirty="0"/>
              <a:t>the fact.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075" y="0"/>
            <a:ext cx="8229600" cy="1143000"/>
          </a:xfrm>
        </p:spPr>
        <p:txBody>
          <a:bodyPr/>
          <a:lstStyle/>
          <a:p>
            <a:r>
              <a:rPr lang="en-US" dirty="0" smtClean="0"/>
              <a:t>(2) Foley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24441"/>
            <a:ext cx="8326263" cy="5533559"/>
          </a:xfrm>
        </p:spPr>
        <p:txBody>
          <a:bodyPr>
            <a:normAutofit/>
          </a:bodyPr>
          <a:lstStyle/>
          <a:p>
            <a:r>
              <a:rPr lang="en-US" sz="2600" dirty="0"/>
              <a:t>A </a:t>
            </a:r>
            <a:r>
              <a:rPr lang="en-US" sz="2600" dirty="0" err="1"/>
              <a:t>foley</a:t>
            </a:r>
            <a:r>
              <a:rPr lang="en-US" sz="2600" dirty="0"/>
              <a:t> artist is someone who painstakingly goes through each </a:t>
            </a:r>
            <a:r>
              <a:rPr lang="en-US" sz="2600" dirty="0" smtClean="0"/>
              <a:t>shot </a:t>
            </a:r>
            <a:r>
              <a:rPr lang="en-US" sz="2600" dirty="0"/>
              <a:t>from a film and re-</a:t>
            </a:r>
            <a:r>
              <a:rPr lang="en-US" sz="2600" dirty="0" smtClean="0"/>
              <a:t>records the </a:t>
            </a:r>
            <a:r>
              <a:rPr lang="en-US" sz="2600" dirty="0"/>
              <a:t>sounds </a:t>
            </a:r>
            <a:r>
              <a:rPr lang="en-US" sz="2600" dirty="0" smtClean="0"/>
              <a:t>that </a:t>
            </a:r>
            <a:r>
              <a:rPr lang="en-US" sz="2600" dirty="0"/>
              <a:t>were not captured </a:t>
            </a:r>
            <a:r>
              <a:rPr lang="en-US" sz="2600" dirty="0" smtClean="0"/>
              <a:t>on location. </a:t>
            </a:r>
            <a:endParaRPr lang="en-US" sz="2600" dirty="0" smtClean="0"/>
          </a:p>
          <a:p>
            <a:r>
              <a:rPr lang="en-US" sz="2600" dirty="0" smtClean="0"/>
              <a:t>This can </a:t>
            </a:r>
            <a:r>
              <a:rPr lang="en-US" sz="2600" dirty="0"/>
              <a:t>include a myriad of sounds such as footsteps, body and clothing movement, </a:t>
            </a:r>
            <a:r>
              <a:rPr lang="en-US" sz="2600" dirty="0" smtClean="0"/>
              <a:t>breathing &amp; </a:t>
            </a:r>
            <a:r>
              <a:rPr lang="en-US" sz="2600" dirty="0"/>
              <a:t>animal </a:t>
            </a:r>
            <a:r>
              <a:rPr lang="en-US" sz="2600" dirty="0" smtClean="0"/>
              <a:t>sounds.</a:t>
            </a:r>
          </a:p>
          <a:p>
            <a:r>
              <a:rPr lang="en-US" sz="2600" dirty="0" smtClean="0"/>
              <a:t>Gary </a:t>
            </a:r>
            <a:r>
              <a:rPr lang="en-US" sz="2600" dirty="0" err="1"/>
              <a:t>Hecker</a:t>
            </a:r>
            <a:r>
              <a:rPr lang="en-US" sz="2600" dirty="0"/>
              <a:t> is one of Hollywood's best </a:t>
            </a:r>
            <a:r>
              <a:rPr lang="en-US" sz="2600" dirty="0" err="1"/>
              <a:t>foley</a:t>
            </a:r>
            <a:r>
              <a:rPr lang="en-US" sz="2600" dirty="0"/>
              <a:t> artists and has worked on a range of film's from </a:t>
            </a:r>
            <a:r>
              <a:rPr lang="en-US" sz="2600" dirty="0" smtClean="0"/>
              <a:t>The Empire </a:t>
            </a:r>
            <a:r>
              <a:rPr lang="en-US" sz="2600" dirty="0"/>
              <a:t>Strikes </a:t>
            </a:r>
            <a:r>
              <a:rPr lang="en-US" sz="2600" dirty="0" smtClean="0"/>
              <a:t>Back </a:t>
            </a:r>
            <a:r>
              <a:rPr lang="en-US" sz="2600" dirty="0"/>
              <a:t>to the Spiderman Trilogy. For a clearer idea of how </a:t>
            </a:r>
            <a:r>
              <a:rPr lang="en-US" sz="2600" dirty="0" err="1"/>
              <a:t>foley</a:t>
            </a:r>
            <a:r>
              <a:rPr lang="en-US" sz="2600" dirty="0"/>
              <a:t> sounds are recorded you can watch a video showing Gary's creative process </a:t>
            </a:r>
            <a:r>
              <a:rPr lang="en-US" sz="2600" dirty="0" smtClean="0">
                <a:hlinkClick r:id="rId2"/>
              </a:rPr>
              <a:t>here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783738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425" y="0"/>
            <a:ext cx="8229600" cy="1143000"/>
          </a:xfrm>
        </p:spPr>
        <p:txBody>
          <a:bodyPr/>
          <a:lstStyle/>
          <a:p>
            <a:r>
              <a:rPr lang="en-US" dirty="0" smtClean="0"/>
              <a:t>(3) Music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9401"/>
            <a:ext cx="8229600" cy="5382214"/>
          </a:xfrm>
        </p:spPr>
        <p:txBody>
          <a:bodyPr>
            <a:normAutofit/>
          </a:bodyPr>
          <a:lstStyle/>
          <a:p>
            <a:r>
              <a:rPr lang="en-US" sz="2600" dirty="0"/>
              <a:t>Music is used to great effect to heighten emotion in both film and television. A well timed piece of music </a:t>
            </a:r>
            <a:r>
              <a:rPr lang="en-US" sz="2600" dirty="0" smtClean="0"/>
              <a:t>can increase the </a:t>
            </a:r>
            <a:r>
              <a:rPr lang="en-US" sz="2600" dirty="0"/>
              <a:t>impact of a </a:t>
            </a:r>
            <a:r>
              <a:rPr lang="en-US" sz="2600" dirty="0" smtClean="0"/>
              <a:t>scene </a:t>
            </a:r>
            <a:r>
              <a:rPr lang="en-US" sz="2600" dirty="0" smtClean="0"/>
              <a:t>– no matter the genre of the film. </a:t>
            </a:r>
            <a:endParaRPr lang="en-US" sz="2600" dirty="0" smtClean="0"/>
          </a:p>
          <a:p>
            <a:r>
              <a:rPr lang="en-US" sz="2600" dirty="0" smtClean="0"/>
              <a:t>Music </a:t>
            </a:r>
            <a:r>
              <a:rPr lang="en-US" sz="2600" dirty="0"/>
              <a:t>presents a range of copyright </a:t>
            </a:r>
            <a:r>
              <a:rPr lang="en-US" sz="2600" dirty="0" smtClean="0"/>
              <a:t>issues, but thankfully </a:t>
            </a:r>
            <a:r>
              <a:rPr lang="en-US" sz="2600" dirty="0"/>
              <a:t>programs such as </a:t>
            </a:r>
            <a:r>
              <a:rPr lang="en-US" sz="2600" dirty="0" err="1"/>
              <a:t>Garageband</a:t>
            </a:r>
            <a:r>
              <a:rPr lang="en-US" sz="2600" dirty="0"/>
              <a:t>, Logic Pro and Adobe </a:t>
            </a:r>
            <a:r>
              <a:rPr lang="en-US" sz="2600" dirty="0" err="1" smtClean="0"/>
              <a:t>Soundbooth</a:t>
            </a:r>
            <a:r>
              <a:rPr lang="en-US" sz="2600" dirty="0" smtClean="0"/>
              <a:t> </a:t>
            </a:r>
            <a:r>
              <a:rPr lang="en-US" sz="2600" dirty="0"/>
              <a:t>offer a number of copyright free music loops that </a:t>
            </a:r>
            <a:r>
              <a:rPr lang="en-US" sz="2600" dirty="0" smtClean="0"/>
              <a:t>you can use </a:t>
            </a:r>
            <a:r>
              <a:rPr lang="en-US" sz="2600" dirty="0"/>
              <a:t>to build </a:t>
            </a:r>
            <a:r>
              <a:rPr lang="en-US" sz="2600" dirty="0" smtClean="0"/>
              <a:t>your </a:t>
            </a:r>
            <a:r>
              <a:rPr lang="en-US" sz="2600" dirty="0"/>
              <a:t>own </a:t>
            </a:r>
            <a:r>
              <a:rPr lang="en-US" sz="2600" dirty="0" smtClean="0"/>
              <a:t>sound </a:t>
            </a:r>
            <a:r>
              <a:rPr lang="en-US" sz="2600" dirty="0"/>
              <a:t>tracks.</a:t>
            </a:r>
          </a:p>
        </p:txBody>
      </p:sp>
    </p:spTree>
    <p:extLst>
      <p:ext uri="{BB962C8B-B14F-4D97-AF65-F5344CB8AC3E}">
        <p14:creationId xmlns:p14="http://schemas.microsoft.com/office/powerpoint/2010/main" val="2381469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425" y="71220"/>
            <a:ext cx="8229600" cy="1143000"/>
          </a:xfrm>
        </p:spPr>
        <p:txBody>
          <a:bodyPr/>
          <a:lstStyle/>
          <a:p>
            <a:r>
              <a:rPr lang="en-US" dirty="0" smtClean="0"/>
              <a:t>(4) Atmospheric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4441"/>
            <a:ext cx="8229600" cy="51092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Atmospheric </a:t>
            </a:r>
            <a:r>
              <a:rPr lang="en-US" sz="2800" dirty="0"/>
              <a:t>or background sound is essentially ambient sound that is recorded with the intention of creating a sense of realism </a:t>
            </a:r>
            <a:r>
              <a:rPr lang="en-US" sz="2800" dirty="0" smtClean="0"/>
              <a:t>(and </a:t>
            </a:r>
            <a:r>
              <a:rPr lang="en-US" sz="2800" dirty="0"/>
              <a:t>also helping with continuity in a </a:t>
            </a:r>
            <a:r>
              <a:rPr lang="en-US" sz="2800" dirty="0" smtClean="0"/>
              <a:t>soundtrack). </a:t>
            </a:r>
            <a:r>
              <a:rPr lang="en-US" sz="2800" dirty="0"/>
              <a:t>This could be subtle sounds such as birds in the background, wind blowing through the trees, a constant hum in a factory setting or cars passing by. </a:t>
            </a:r>
            <a:endParaRPr lang="en-US" sz="2800" dirty="0" smtClean="0"/>
          </a:p>
          <a:p>
            <a:r>
              <a:rPr lang="en-US" sz="2800" dirty="0" smtClean="0"/>
              <a:t>It </a:t>
            </a:r>
            <a:r>
              <a:rPr lang="en-US" sz="2800" dirty="0"/>
              <a:t>is </a:t>
            </a:r>
            <a:r>
              <a:rPr lang="en-US" sz="2800" dirty="0" smtClean="0"/>
              <a:t>best practice to capture </a:t>
            </a:r>
            <a:r>
              <a:rPr lang="en-US" sz="2800" dirty="0"/>
              <a:t>a few minutes of </a:t>
            </a:r>
            <a:r>
              <a:rPr lang="en-US" sz="2800" dirty="0" smtClean="0"/>
              <a:t>ambient </a:t>
            </a:r>
            <a:r>
              <a:rPr lang="en-US" sz="2800" dirty="0"/>
              <a:t>sounds </a:t>
            </a:r>
            <a:r>
              <a:rPr lang="en-US" sz="2800" dirty="0" smtClean="0"/>
              <a:t>from</a:t>
            </a:r>
            <a:r>
              <a:rPr lang="en-US" sz="2800" dirty="0" smtClean="0"/>
              <a:t> </a:t>
            </a:r>
            <a:r>
              <a:rPr lang="en-US" sz="2800" dirty="0"/>
              <a:t>the </a:t>
            </a:r>
            <a:r>
              <a:rPr lang="en-US" sz="2800" dirty="0" smtClean="0"/>
              <a:t>various locations in which you </a:t>
            </a:r>
            <a:r>
              <a:rPr lang="en-US" sz="2800" dirty="0" smtClean="0"/>
              <a:t>film. </a:t>
            </a:r>
            <a:r>
              <a:rPr lang="en-US" sz="2800" dirty="0"/>
              <a:t>These sounds can then be used much like a cutaway is used </a:t>
            </a:r>
            <a:r>
              <a:rPr lang="en-US" sz="2800" dirty="0" smtClean="0"/>
              <a:t>in </a:t>
            </a:r>
            <a:r>
              <a:rPr lang="en-US" sz="2800" dirty="0"/>
              <a:t>a </a:t>
            </a:r>
            <a:r>
              <a:rPr lang="en-US" sz="2800" dirty="0" smtClean="0"/>
              <a:t>scene, making </a:t>
            </a:r>
            <a:r>
              <a:rPr lang="en-US" sz="2800" dirty="0"/>
              <a:t>it sound more </a:t>
            </a:r>
            <a:r>
              <a:rPr lang="en-US" sz="2800" dirty="0" smtClean="0"/>
              <a:t>natural </a:t>
            </a:r>
            <a:r>
              <a:rPr lang="en-US" sz="2800" dirty="0"/>
              <a:t>when there </a:t>
            </a:r>
            <a:r>
              <a:rPr lang="en-US" sz="2800" dirty="0" smtClean="0"/>
              <a:t>are audio transitions.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98815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425" y="0"/>
            <a:ext cx="8229600" cy="1143000"/>
          </a:xfrm>
        </p:spPr>
        <p:txBody>
          <a:bodyPr/>
          <a:lstStyle/>
          <a:p>
            <a:r>
              <a:rPr lang="en-US" dirty="0" smtClean="0"/>
              <a:t>(5) Sound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420" y="1350235"/>
            <a:ext cx="8229600" cy="5543375"/>
          </a:xfrm>
        </p:spPr>
        <p:txBody>
          <a:bodyPr>
            <a:normAutofit/>
          </a:bodyPr>
          <a:lstStyle/>
          <a:p>
            <a:r>
              <a:rPr lang="en-US" sz="2600" dirty="0"/>
              <a:t>Sound effects are used to heighten the impact of the visual elements </a:t>
            </a:r>
            <a:r>
              <a:rPr lang="en-US" sz="2600" dirty="0" smtClean="0"/>
              <a:t>of </a:t>
            </a:r>
            <a:r>
              <a:rPr lang="en-US" sz="2600" dirty="0"/>
              <a:t>a film. These </a:t>
            </a:r>
            <a:r>
              <a:rPr lang="en-US" sz="2600" dirty="0" smtClean="0"/>
              <a:t>include </a:t>
            </a:r>
            <a:r>
              <a:rPr lang="en-US" sz="2600" dirty="0"/>
              <a:t>pre-recorded sounds </a:t>
            </a:r>
            <a:r>
              <a:rPr lang="en-US" sz="2600" dirty="0" smtClean="0"/>
              <a:t>such </a:t>
            </a:r>
            <a:r>
              <a:rPr lang="en-US" sz="2600" dirty="0"/>
              <a:t>as explosions, aircraft, military marching or train wrecks. Some of these sounds can be </a:t>
            </a:r>
            <a:r>
              <a:rPr lang="en-US" sz="2600" dirty="0" smtClean="0"/>
              <a:t>accessed online </a:t>
            </a:r>
            <a:r>
              <a:rPr lang="en-US" sz="2600" dirty="0"/>
              <a:t>(i.e. </a:t>
            </a:r>
            <a:r>
              <a:rPr lang="en-US" sz="2600" dirty="0">
                <a:hlinkClick r:id="rId2"/>
              </a:rPr>
              <a:t>Free Sound</a:t>
            </a:r>
            <a:r>
              <a:rPr lang="en-US" sz="2600" dirty="0" smtClean="0"/>
              <a:t>), through sound </a:t>
            </a:r>
            <a:r>
              <a:rPr lang="en-US" sz="2600" dirty="0"/>
              <a:t>library </a:t>
            </a:r>
            <a:r>
              <a:rPr lang="en-US" sz="2600" dirty="0" smtClean="0"/>
              <a:t>CD’s, or through applications </a:t>
            </a:r>
            <a:r>
              <a:rPr lang="en-US" sz="2600" dirty="0"/>
              <a:t>such as </a:t>
            </a:r>
            <a:r>
              <a:rPr lang="en-US" sz="2600" dirty="0" err="1" smtClean="0"/>
              <a:t>Garageband</a:t>
            </a:r>
            <a:r>
              <a:rPr lang="en-US" sz="2600" dirty="0"/>
              <a:t> </a:t>
            </a:r>
            <a:r>
              <a:rPr lang="en-US" sz="2600" dirty="0" smtClean="0"/>
              <a:t>or Logic Pro.</a:t>
            </a:r>
          </a:p>
          <a:p>
            <a:r>
              <a:rPr lang="en-US" sz="2600" dirty="0" smtClean="0"/>
              <a:t>Sound effects </a:t>
            </a:r>
            <a:r>
              <a:rPr lang="en-US" sz="2600" dirty="0"/>
              <a:t>are an excellent means of achieving higher production standards without </a:t>
            </a:r>
            <a:r>
              <a:rPr lang="en-US" sz="2600" dirty="0" smtClean="0"/>
              <a:t>a </a:t>
            </a:r>
            <a:r>
              <a:rPr lang="en-US" sz="2600" dirty="0"/>
              <a:t>large budget. One film that was produced for very little (approximately $15,000) yet achieved large impact through it's sound </a:t>
            </a:r>
            <a:r>
              <a:rPr lang="en-US" sz="2600" dirty="0" smtClean="0"/>
              <a:t>track was </a:t>
            </a:r>
            <a:r>
              <a:rPr lang="en-US" sz="2600" dirty="0"/>
              <a:t>'</a:t>
            </a:r>
            <a:r>
              <a:rPr lang="en-US" sz="2600" dirty="0">
                <a:hlinkClick r:id="rId3"/>
              </a:rPr>
              <a:t>Monsters</a:t>
            </a:r>
            <a:r>
              <a:rPr lang="en-US" sz="2600" dirty="0"/>
              <a:t>'. </a:t>
            </a: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2009819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45" y="118700"/>
            <a:ext cx="8229600" cy="1143000"/>
          </a:xfrm>
        </p:spPr>
        <p:txBody>
          <a:bodyPr/>
          <a:lstStyle/>
          <a:p>
            <a:r>
              <a:rPr lang="en-US" dirty="0" smtClean="0"/>
              <a:t>Diegetic &amp; Non-Diegetic Sound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5661"/>
            <a:ext cx="8229600" cy="5014238"/>
          </a:xfrm>
        </p:spPr>
        <p:txBody>
          <a:bodyPr>
            <a:normAutofit/>
          </a:bodyPr>
          <a:lstStyle/>
          <a:p>
            <a:r>
              <a:rPr lang="en-US" sz="2600" dirty="0" smtClean="0"/>
              <a:t>When </a:t>
            </a:r>
            <a:r>
              <a:rPr lang="en-US" sz="2600" dirty="0"/>
              <a:t>we discuss diegetic sound we are referring to the </a:t>
            </a:r>
            <a:r>
              <a:rPr lang="en-US" sz="2600" dirty="0" smtClean="0"/>
              <a:t>natural sounds </a:t>
            </a:r>
            <a:r>
              <a:rPr lang="en-US" sz="2600" dirty="0"/>
              <a:t>happening in the world of the film. These are </a:t>
            </a:r>
            <a:r>
              <a:rPr lang="en-US" sz="2600" dirty="0" smtClean="0"/>
              <a:t>the sounds </a:t>
            </a:r>
            <a:r>
              <a:rPr lang="en-US" sz="2600" dirty="0"/>
              <a:t>that the characters on screen can hear such as a tyres screeching in a chase scene, a gunshot, or a busker playing on a street corner. </a:t>
            </a:r>
            <a:endParaRPr lang="en-US" sz="2600" dirty="0" smtClean="0"/>
          </a:p>
          <a:p>
            <a:r>
              <a:rPr lang="en-US" sz="2600" dirty="0" smtClean="0"/>
              <a:t>However </a:t>
            </a:r>
            <a:r>
              <a:rPr lang="en-US" sz="2600" dirty="0"/>
              <a:t>there are sounds in film that the audience </a:t>
            </a:r>
            <a:r>
              <a:rPr lang="en-US" sz="2600" dirty="0" smtClean="0"/>
              <a:t>can hear </a:t>
            </a:r>
            <a:r>
              <a:rPr lang="en-US" sz="2600" dirty="0"/>
              <a:t>that the characters in </a:t>
            </a:r>
            <a:r>
              <a:rPr lang="en-US" sz="2600" dirty="0" smtClean="0"/>
              <a:t>the film </a:t>
            </a:r>
            <a:r>
              <a:rPr lang="en-US" sz="2600" dirty="0"/>
              <a:t>do not - these are referred to as non-</a:t>
            </a:r>
            <a:r>
              <a:rPr lang="en-US" sz="2600" dirty="0" smtClean="0"/>
              <a:t>diegetic sounds. </a:t>
            </a:r>
            <a:r>
              <a:rPr lang="en-US" sz="2600" dirty="0"/>
              <a:t>A classic example of this can be heard in any of the 'Rocky' training montage sequences - we hear the uplifting </a:t>
            </a:r>
            <a:r>
              <a:rPr lang="en-US" sz="2600" dirty="0" smtClean="0"/>
              <a:t>training music </a:t>
            </a:r>
            <a:r>
              <a:rPr lang="en-US" sz="2600" dirty="0"/>
              <a:t>but Rocky doesn't. </a:t>
            </a:r>
          </a:p>
        </p:txBody>
      </p:sp>
    </p:spTree>
    <p:extLst>
      <p:ext uri="{BB962C8B-B14F-4D97-AF65-F5344CB8AC3E}">
        <p14:creationId xmlns:p14="http://schemas.microsoft.com/office/powerpoint/2010/main" val="3854073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1819</TotalTime>
  <Words>841</Words>
  <Application>Microsoft Macintosh PowerPoint</Application>
  <PresentationFormat>On-screen Show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Inkwell</vt:lpstr>
      <vt:lpstr>Sound Essentials</vt:lpstr>
      <vt:lpstr>Introduction</vt:lpstr>
      <vt:lpstr>The 5 Core Elements</vt:lpstr>
      <vt:lpstr>(1) Dialogue</vt:lpstr>
      <vt:lpstr>(2) Foley</vt:lpstr>
      <vt:lpstr>(3) Music</vt:lpstr>
      <vt:lpstr>(4) Atmospheric</vt:lpstr>
      <vt:lpstr>(5) Sound Effects</vt:lpstr>
      <vt:lpstr>Diegetic &amp; Non-Diegetic Sound</vt:lpstr>
      <vt:lpstr>Summary</vt:lpstr>
    </vt:vector>
  </TitlesOfParts>
  <Company>Swan Christian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Framing &amp; Composition</dc:title>
  <dc:creator>Chad Peacock</dc:creator>
  <cp:lastModifiedBy>Chad Peacock</cp:lastModifiedBy>
  <cp:revision>115</cp:revision>
  <dcterms:created xsi:type="dcterms:W3CDTF">2011-03-02T12:41:20Z</dcterms:created>
  <dcterms:modified xsi:type="dcterms:W3CDTF">2012-01-03T14:08:26Z</dcterms:modified>
</cp:coreProperties>
</file>