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149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AU"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75C36D1C-12D8-9F40-B785-B0764C7E7566}" type="datetimeFigureOut">
              <a:rPr lang="en-US" smtClean="0"/>
              <a:pPr/>
              <a:t>3/01/12</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5" name="Date Placeholder 4"/>
          <p:cNvSpPr>
            <a:spLocks noGrp="1"/>
          </p:cNvSpPr>
          <p:nvPr>
            <p:ph type="dt" sz="half" idx="10"/>
          </p:nvPr>
        </p:nvSpPr>
        <p:spPr/>
        <p:txBody>
          <a:bodyPr/>
          <a:lstStyle/>
          <a:p>
            <a:fld id="{75C36D1C-12D8-9F40-B785-B0764C7E7566}" type="datetimeFigureOut">
              <a:rPr lang="en-US" smtClean="0"/>
              <a:pPr/>
              <a:t>3/01/12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A74D0-5D10-6D43-A2AD-1DE0A16F14C3}"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75C36D1C-12D8-9F40-B785-B0764C7E7566}" type="datetimeFigureOut">
              <a:rPr lang="en-US" smtClean="0"/>
              <a:pPr/>
              <a:t>3/01/12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A74D0-5D10-6D43-A2AD-1DE0A16F14C3}"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75C36D1C-12D8-9F40-B785-B0764C7E7566}" type="datetimeFigureOut">
              <a:rPr lang="en-US" smtClean="0"/>
              <a:pPr/>
              <a:t>3/01/12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EA74D0-5D10-6D43-A2AD-1DE0A16F14C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36D1C-12D8-9F40-B785-B0764C7E7566}" type="datetimeFigureOut">
              <a:rPr lang="en-US" smtClean="0"/>
              <a:pPr/>
              <a:t>3/01/12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EA74D0-5D10-6D43-A2AD-1DE0A16F14C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AU"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5C36D1C-12D8-9F40-B785-B0764C7E7566}" type="datetimeFigureOut">
              <a:rPr lang="en-US" smtClean="0"/>
              <a:pPr/>
              <a:t>3/01/12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A74D0-5D10-6D43-A2AD-1DE0A16F14C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AU"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5C36D1C-12D8-9F40-B785-B0764C7E7566}" type="datetimeFigureOut">
              <a:rPr lang="en-US" smtClean="0"/>
              <a:pPr/>
              <a:t>3/01/12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A74D0-5D10-6D43-A2AD-1DE0A16F14C3}"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AU"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AU"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AU"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5C36D1C-12D8-9F40-B785-B0764C7E7566}" type="datetimeFigureOut">
              <a:rPr lang="en-US" smtClean="0"/>
              <a:pPr/>
              <a:t>3/01/12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A74D0-5D10-6D43-A2AD-1DE0A16F14C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AU"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5C36D1C-12D8-9F40-B785-B0764C7E7566}" type="datetimeFigureOut">
              <a:rPr lang="en-US" smtClean="0"/>
              <a:pPr/>
              <a:t>3/01/12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A74D0-5D10-6D43-A2AD-1DE0A16F14C3}"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AU"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AU"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AU"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5C36D1C-12D8-9F40-B785-B0764C7E7566}" type="datetimeFigureOut">
              <a:rPr lang="en-US" smtClean="0"/>
              <a:pPr/>
              <a:t>3/01/12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A74D0-5D10-6D43-A2AD-1DE0A16F14C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75C36D1C-12D8-9F40-B785-B0764C7E7566}" type="datetimeFigureOut">
              <a:rPr lang="en-US" smtClean="0"/>
              <a:pPr/>
              <a:t>3/01/12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A74D0-5D10-6D43-A2AD-1DE0A16F14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75C36D1C-12D8-9F40-B785-B0764C7E7566}" type="datetimeFigureOut">
              <a:rPr lang="en-US" smtClean="0"/>
              <a:pPr/>
              <a:t>3/01/12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A74D0-5D10-6D43-A2AD-1DE0A16F14C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AU"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75C36D1C-12D8-9F40-B785-B0764C7E7566}" type="datetimeFigureOut">
              <a:rPr lang="en-US" smtClean="0"/>
              <a:pPr/>
              <a:t>3/01/12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A74D0-5D10-6D43-A2AD-1DE0A16F14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AU"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AU"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75C36D1C-12D8-9F40-B785-B0764C7E7566}" type="datetimeFigureOut">
              <a:rPr lang="en-US" smtClean="0"/>
              <a:pPr/>
              <a:t>3/01/12</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54EA74D0-5D10-6D43-A2AD-1DE0A16F14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AU"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AU" smtClean="0"/>
              <a:t>Click to edit Master text styles</a:t>
            </a:r>
          </a:p>
        </p:txBody>
      </p:sp>
      <p:sp>
        <p:nvSpPr>
          <p:cNvPr id="4" name="Date Placeholder 3"/>
          <p:cNvSpPr>
            <a:spLocks noGrp="1"/>
          </p:cNvSpPr>
          <p:nvPr>
            <p:ph type="dt" sz="half" idx="10"/>
          </p:nvPr>
        </p:nvSpPr>
        <p:spPr/>
        <p:txBody>
          <a:bodyPr/>
          <a:lstStyle/>
          <a:p>
            <a:fld id="{75C36D1C-12D8-9F40-B785-B0764C7E7566}" type="datetimeFigureOut">
              <a:rPr lang="en-US" smtClean="0"/>
              <a:pPr/>
              <a:t>3/01/12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A74D0-5D10-6D43-A2AD-1DE0A16F14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AU"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AU"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75C36D1C-12D8-9F40-B785-B0764C7E7566}" type="datetimeFigureOut">
              <a:rPr lang="en-US" smtClean="0"/>
              <a:pPr/>
              <a:t>3/01/12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A74D0-5D10-6D43-A2AD-1DE0A16F14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AU"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AU"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5C36D1C-12D8-9F40-B785-B0764C7E7566}" type="datetimeFigureOut">
              <a:rPr lang="en-US" smtClean="0"/>
              <a:pPr/>
              <a:t>3/01/12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A74D0-5D10-6D43-A2AD-1DE0A16F14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75C36D1C-12D8-9F40-B785-B0764C7E7566}" type="datetimeFigureOut">
              <a:rPr lang="en-US" smtClean="0"/>
              <a:pPr/>
              <a:t>3/01/12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A74D0-5D10-6D43-A2AD-1DE0A16F14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75C36D1C-12D8-9F40-B785-B0764C7E7566}" type="datetimeFigureOut">
              <a:rPr lang="en-US" smtClean="0"/>
              <a:pPr/>
              <a:t>3/01/12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EA74D0-5D10-6D43-A2AD-1DE0A16F14C3}"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75C36D1C-12D8-9F40-B785-B0764C7E7566}" type="datetimeFigureOut">
              <a:rPr lang="en-US" smtClean="0"/>
              <a:pPr/>
              <a:t>3/01/12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A74D0-5D10-6D43-A2AD-1DE0A16F14C3}"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AU"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75C36D1C-12D8-9F40-B785-B0764C7E7566}" type="datetimeFigureOut">
              <a:rPr lang="en-US" smtClean="0"/>
              <a:pPr/>
              <a:t>3/01/12</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54EA74D0-5D10-6D43-A2AD-1DE0A16F14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75757" y="840180"/>
            <a:ext cx="6373413" cy="702141"/>
          </a:xfrm>
        </p:spPr>
        <p:txBody>
          <a:bodyPr/>
          <a:lstStyle/>
          <a:p>
            <a:r>
              <a:rPr lang="en-US" dirty="0" smtClean="0"/>
              <a:t>Framing and Composition</a:t>
            </a:r>
            <a:endParaRPr lang="en-US" dirty="0"/>
          </a:p>
        </p:txBody>
      </p:sp>
      <p:sp>
        <p:nvSpPr>
          <p:cNvPr id="3" name="Subtitle 2"/>
          <p:cNvSpPr>
            <a:spLocks noGrp="1"/>
          </p:cNvSpPr>
          <p:nvPr>
            <p:ph type="subTitle" idx="1"/>
          </p:nvPr>
        </p:nvSpPr>
        <p:spPr>
          <a:xfrm>
            <a:off x="2486864" y="4973897"/>
            <a:ext cx="4314006" cy="1234550"/>
          </a:xfrm>
        </p:spPr>
        <p:txBody>
          <a:bodyPr/>
          <a:lstStyle/>
          <a:p>
            <a:r>
              <a:rPr lang="en-US" dirty="0" smtClean="0">
                <a:solidFill>
                  <a:schemeClr val="tx1"/>
                </a:solidFill>
                <a:effectLst>
                  <a:reflection blurRad="6350" stA="12000" endA="900" endPos="58000" dir="5400000" sy="-100000" algn="bl" rotWithShape="0"/>
                </a:effectLst>
              </a:rPr>
              <a:t>Screen Production Essentials - Task 1</a:t>
            </a:r>
            <a:endParaRPr lang="en-US" dirty="0">
              <a:solidFill>
                <a:schemeClr val="tx1"/>
              </a:solidFill>
              <a:effectLst>
                <a:reflection blurRad="6350" stA="12000" endA="900" endPos="58000" dir="5400000" sy="-100000" algn="bl" rotWithShape="0"/>
              </a:effectLst>
            </a:endParaRPr>
          </a:p>
        </p:txBody>
      </p:sp>
      <p:pic>
        <p:nvPicPr>
          <p:cNvPr id="2" name="Picture 1" descr="character_still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181" y="1621701"/>
            <a:ext cx="1498600" cy="3352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Big Close Up</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sz="2800" dirty="0" smtClean="0"/>
              <a:t>This type of shot can be used to show extreme emotions, acting as an exclamation mark in a scene if a point needs to be stressed. </a:t>
            </a:r>
            <a:endParaRPr lang="en-US" sz="2800" dirty="0"/>
          </a:p>
        </p:txBody>
      </p:sp>
      <p:pic>
        <p:nvPicPr>
          <p:cNvPr id="6" name="Picture 5" descr="ava-bcu.jpg"/>
          <p:cNvPicPr>
            <a:picLocks noChangeAspect="1"/>
          </p:cNvPicPr>
          <p:nvPr/>
        </p:nvPicPr>
        <p:blipFill>
          <a:blip r:embed="rId2"/>
          <a:stretch>
            <a:fillRect/>
          </a:stretch>
        </p:blipFill>
        <p:spPr>
          <a:xfrm>
            <a:off x="1447776" y="2685998"/>
            <a:ext cx="6350000" cy="3556000"/>
          </a:xfrm>
          <a:prstGeom prst="rect">
            <a:avLst/>
          </a:prstGeom>
          <a:effectLst>
            <a:outerShdw blurRad="571500" dist="38100" dir="270000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Extreme Close Up</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sz="2800" dirty="0"/>
              <a:t>C</a:t>
            </a:r>
            <a:r>
              <a:rPr lang="en-US" sz="2800" dirty="0" smtClean="0"/>
              <a:t>an be used effectively to create a sense of intrigue or as a cutaway to emphasize detailed character actions or focus in on a small object.</a:t>
            </a:r>
            <a:endParaRPr lang="en-US" sz="2800" dirty="0"/>
          </a:p>
        </p:txBody>
      </p:sp>
      <p:pic>
        <p:nvPicPr>
          <p:cNvPr id="5" name="Picture 4" descr="ava-ecu.jpg"/>
          <p:cNvPicPr>
            <a:picLocks noChangeAspect="1"/>
          </p:cNvPicPr>
          <p:nvPr/>
        </p:nvPicPr>
        <p:blipFill>
          <a:blip r:embed="rId2"/>
          <a:stretch>
            <a:fillRect/>
          </a:stretch>
        </p:blipFill>
        <p:spPr>
          <a:xfrm>
            <a:off x="1446221" y="2783697"/>
            <a:ext cx="6350000" cy="3556000"/>
          </a:xfrm>
          <a:prstGeom prst="rect">
            <a:avLst/>
          </a:prstGeom>
          <a:effectLst>
            <a:outerShdw blurRad="444500" dist="38100" dir="270000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Camera Angles</a:t>
            </a:r>
            <a:endParaRPr lang="en-US" dirty="0"/>
          </a:p>
        </p:txBody>
      </p:sp>
      <p:sp>
        <p:nvSpPr>
          <p:cNvPr id="3" name="Content Placeholder 2"/>
          <p:cNvSpPr>
            <a:spLocks noGrp="1"/>
          </p:cNvSpPr>
          <p:nvPr>
            <p:ph idx="1"/>
          </p:nvPr>
        </p:nvSpPr>
        <p:spPr>
          <a:xfrm>
            <a:off x="457200" y="1282568"/>
            <a:ext cx="8229600" cy="4525963"/>
          </a:xfrm>
        </p:spPr>
        <p:txBody>
          <a:bodyPr>
            <a:normAutofit/>
          </a:bodyPr>
          <a:lstStyle/>
          <a:p>
            <a:r>
              <a:rPr lang="en-US" sz="2800" dirty="0" smtClean="0"/>
              <a:t>As a general rule the camera will usually be positioned at the eye level of the main character</a:t>
            </a:r>
            <a:r>
              <a:rPr lang="en-US" sz="2800" dirty="0"/>
              <a:t>s</a:t>
            </a:r>
            <a:r>
              <a:rPr lang="en-US" sz="2800" dirty="0" smtClean="0"/>
              <a:t>. This helps the viewer enter the story at the characters level, thus helping them relate to the central characters on screen. </a:t>
            </a:r>
          </a:p>
          <a:p>
            <a:r>
              <a:rPr lang="en-US" sz="2800" dirty="0" smtClean="0"/>
              <a:t>However other angles are often employed to </a:t>
            </a:r>
            <a:r>
              <a:rPr lang="en-US" sz="2800" dirty="0" err="1" smtClean="0"/>
              <a:t>symbolise</a:t>
            </a:r>
            <a:r>
              <a:rPr lang="en-US" sz="2800" dirty="0" smtClean="0"/>
              <a:t> a characters internal feelings and their relationship to the other characters.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High Camera Angles</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sz="2800" dirty="0" smtClean="0"/>
              <a:t>High camera angles can be used to make the character being filmed look inferior and powerless. This in turn gives the viewer a sense that they are in the position of authority looking down at the character.</a:t>
            </a:r>
            <a:endParaRPr lang="en-US" sz="2800" dirty="0"/>
          </a:p>
        </p:txBody>
      </p:sp>
      <p:pic>
        <p:nvPicPr>
          <p:cNvPr id="4" name="Picture 3"/>
          <p:cNvPicPr>
            <a:picLocks noChangeAspect="1" noChangeArrowheads="1"/>
          </p:cNvPicPr>
          <p:nvPr/>
        </p:nvPicPr>
        <p:blipFill>
          <a:blip r:embed="rId2"/>
          <a:srcRect/>
          <a:stretch>
            <a:fillRect/>
          </a:stretch>
        </p:blipFill>
        <p:spPr bwMode="auto">
          <a:xfrm>
            <a:off x="2746321" y="3249126"/>
            <a:ext cx="3636434" cy="2419837"/>
          </a:xfrm>
          <a:prstGeom prst="rect">
            <a:avLst/>
          </a:prstGeom>
          <a:noFill/>
          <a:ln w="12700" cap="flat">
            <a:noFill/>
            <a:miter lim="800000"/>
            <a:headEnd/>
            <a:tailEnd/>
          </a:ln>
          <a:effectLst>
            <a:outerShdw blurRad="206375" dist="1397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Low Camera Angles</a:t>
            </a:r>
            <a:endParaRPr lang="en-US" dirty="0"/>
          </a:p>
        </p:txBody>
      </p:sp>
      <p:sp>
        <p:nvSpPr>
          <p:cNvPr id="3" name="Content Placeholder 2"/>
          <p:cNvSpPr>
            <a:spLocks noGrp="1"/>
          </p:cNvSpPr>
          <p:nvPr>
            <p:ph idx="1"/>
          </p:nvPr>
        </p:nvSpPr>
        <p:spPr>
          <a:xfrm>
            <a:off x="457200" y="1143000"/>
            <a:ext cx="8454774" cy="3101523"/>
          </a:xfrm>
        </p:spPr>
        <p:txBody>
          <a:bodyPr/>
          <a:lstStyle/>
          <a:p>
            <a:r>
              <a:rPr lang="en-US" sz="2800" dirty="0" smtClean="0"/>
              <a:t>Low camera angles tilted up towards their subject can make the subject look dominating and powerful. This in turn places the audience in the position of being looked down upon and can add to the authority of the character on screen. </a:t>
            </a:r>
          </a:p>
          <a:p>
            <a:endParaRPr lang="en-US" dirty="0"/>
          </a:p>
        </p:txBody>
      </p:sp>
      <p:pic>
        <p:nvPicPr>
          <p:cNvPr id="4" name="Picture 3"/>
          <p:cNvPicPr>
            <a:picLocks noChangeAspect="1" noChangeArrowheads="1"/>
          </p:cNvPicPr>
          <p:nvPr/>
        </p:nvPicPr>
        <p:blipFill>
          <a:blip r:embed="rId2"/>
          <a:srcRect/>
          <a:stretch>
            <a:fillRect/>
          </a:stretch>
        </p:blipFill>
        <p:spPr bwMode="auto">
          <a:xfrm>
            <a:off x="5126333" y="3154329"/>
            <a:ext cx="2300090" cy="2963083"/>
          </a:xfrm>
          <a:prstGeom prst="rect">
            <a:avLst/>
          </a:prstGeom>
          <a:noFill/>
          <a:ln w="12700" cap="flat">
            <a:noFill/>
            <a:miter lim="800000"/>
            <a:headEnd/>
            <a:tailEnd/>
          </a:ln>
          <a:effectLst>
            <a:outerShdw blurRad="165100" dist="1397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Canted Camera Angle (Dutch Tilt)</a:t>
            </a:r>
            <a:endParaRPr lang="en-US" dirty="0"/>
          </a:p>
        </p:txBody>
      </p:sp>
      <p:sp>
        <p:nvSpPr>
          <p:cNvPr id="3" name="Content Placeholder 2"/>
          <p:cNvSpPr>
            <a:spLocks noGrp="1"/>
          </p:cNvSpPr>
          <p:nvPr>
            <p:ph idx="1"/>
          </p:nvPr>
        </p:nvSpPr>
        <p:spPr>
          <a:xfrm>
            <a:off x="457200" y="1310480"/>
            <a:ext cx="8229600" cy="4525963"/>
          </a:xfrm>
        </p:spPr>
        <p:txBody>
          <a:bodyPr>
            <a:normAutofit/>
          </a:bodyPr>
          <a:lstStyle/>
          <a:p>
            <a:r>
              <a:rPr lang="en-US" sz="2800" dirty="0" smtClean="0"/>
              <a:t>This is an off axis tilted shot that is sometimes employed to give a sense of a how a character is feeling. It can be rather unsettling for the viewer and give them an unbalanced feeling which usually mirrors the inner turmoil of characters in the film.</a:t>
            </a:r>
            <a:endParaRPr lang="en-US" sz="2800" dirty="0"/>
          </a:p>
        </p:txBody>
      </p:sp>
      <p:pic>
        <p:nvPicPr>
          <p:cNvPr id="4" name="Picture 3"/>
          <p:cNvPicPr>
            <a:picLocks noChangeAspect="1"/>
          </p:cNvPicPr>
          <p:nvPr/>
        </p:nvPicPr>
        <p:blipFill>
          <a:blip r:embed="rId2"/>
          <a:stretch>
            <a:fillRect/>
          </a:stretch>
        </p:blipFill>
        <p:spPr>
          <a:xfrm>
            <a:off x="2753801" y="3708136"/>
            <a:ext cx="3277646" cy="2458234"/>
          </a:xfrm>
          <a:prstGeom prst="rect">
            <a:avLst/>
          </a:prstGeom>
          <a:effectLst>
            <a:outerShdw blurRad="123825" dist="1397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Compositional Technique</a:t>
            </a:r>
            <a:endParaRPr lang="en-US" dirty="0"/>
          </a:p>
        </p:txBody>
      </p:sp>
      <p:sp>
        <p:nvSpPr>
          <p:cNvPr id="3" name="Content Placeholder 2"/>
          <p:cNvSpPr>
            <a:spLocks noGrp="1"/>
          </p:cNvSpPr>
          <p:nvPr>
            <p:ph idx="1"/>
          </p:nvPr>
        </p:nvSpPr>
        <p:spPr>
          <a:xfrm>
            <a:off x="457200" y="1366308"/>
            <a:ext cx="8229600" cy="4525963"/>
          </a:xfrm>
        </p:spPr>
        <p:txBody>
          <a:bodyPr>
            <a:normAutofit/>
          </a:bodyPr>
          <a:lstStyle/>
          <a:p>
            <a:r>
              <a:rPr lang="en-US" sz="2800" dirty="0" smtClean="0"/>
              <a:t>How all the elements are arranged (or composed) within the frame is pivotal as to whether an engaging image will ultimately be produced. </a:t>
            </a:r>
          </a:p>
          <a:p>
            <a:r>
              <a:rPr lang="en-US" sz="2800" dirty="0" smtClean="0"/>
              <a:t>The decisions of what to include in the frame and what to omit, the height of the shot, the angle, the camera movement, the lens selection, set design, costume and lighting all play a role in the final shot produced.</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Rule of Thirds</a:t>
            </a:r>
            <a:endParaRPr lang="en-US" dirty="0"/>
          </a:p>
        </p:txBody>
      </p:sp>
      <p:sp>
        <p:nvSpPr>
          <p:cNvPr id="3" name="Content Placeholder 2"/>
          <p:cNvSpPr>
            <a:spLocks noGrp="1"/>
          </p:cNvSpPr>
          <p:nvPr>
            <p:ph idx="1"/>
          </p:nvPr>
        </p:nvSpPr>
        <p:spPr>
          <a:xfrm>
            <a:off x="457200" y="1003433"/>
            <a:ext cx="8229600" cy="2327274"/>
          </a:xfrm>
        </p:spPr>
        <p:txBody>
          <a:bodyPr>
            <a:noAutofit/>
          </a:bodyPr>
          <a:lstStyle/>
          <a:p>
            <a:r>
              <a:rPr lang="en-US" sz="2800" dirty="0" smtClean="0"/>
              <a:t>When everything is divided in two and framed in the center it can make for a very uninteresting image. It is much better to think in thirds. </a:t>
            </a:r>
            <a:r>
              <a:rPr lang="en-US" sz="2800" dirty="0"/>
              <a:t>I</a:t>
            </a:r>
            <a:r>
              <a:rPr lang="en-US" sz="2800" dirty="0" smtClean="0"/>
              <a:t>magine the frame is divided into thirds horizontally and vertically - the rule of thirds states that objects of interest should be placed on the intersecting invisible lines. </a:t>
            </a:r>
            <a:endParaRPr lang="en-US" sz="2800" dirty="0"/>
          </a:p>
        </p:txBody>
      </p:sp>
      <p:pic>
        <p:nvPicPr>
          <p:cNvPr id="4" name="Picture 3" descr="boythirds.jpg"/>
          <p:cNvPicPr>
            <a:picLocks noChangeAspect="1"/>
          </p:cNvPicPr>
          <p:nvPr/>
        </p:nvPicPr>
        <p:blipFill>
          <a:blip r:embed="rId2"/>
          <a:stretch>
            <a:fillRect/>
          </a:stretch>
        </p:blipFill>
        <p:spPr>
          <a:xfrm>
            <a:off x="1679164" y="3721497"/>
            <a:ext cx="5926298" cy="2963149"/>
          </a:xfrm>
          <a:prstGeom prst="rect">
            <a:avLst/>
          </a:prstGeom>
          <a:effectLst>
            <a:outerShdw blurRad="180975" dist="165100" dir="2700000" algn="tl" rotWithShape="0">
              <a:srgbClr val="000000">
                <a:alpha val="39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Use of Foreground Images</a:t>
            </a:r>
            <a:endParaRPr lang="en-US" dirty="0"/>
          </a:p>
        </p:txBody>
      </p:sp>
      <p:sp>
        <p:nvSpPr>
          <p:cNvPr id="3" name="Content Placeholder 2"/>
          <p:cNvSpPr>
            <a:spLocks noGrp="1"/>
          </p:cNvSpPr>
          <p:nvPr>
            <p:ph idx="1"/>
          </p:nvPr>
        </p:nvSpPr>
        <p:spPr>
          <a:xfrm>
            <a:off x="457200" y="1143000"/>
            <a:ext cx="8229600" cy="2327274"/>
          </a:xfrm>
        </p:spPr>
        <p:txBody>
          <a:bodyPr>
            <a:normAutofit/>
          </a:bodyPr>
          <a:lstStyle/>
          <a:p>
            <a:r>
              <a:rPr lang="en-US" sz="2800" dirty="0" smtClean="0"/>
              <a:t>A great compositional technique that helps create a greater sense of depth in an image is to include foreground elements in the frame. In the image at the market below we get a greater sense of the environment through this compositional technique.</a:t>
            </a:r>
            <a:endParaRPr lang="en-US" sz="2800" dirty="0"/>
          </a:p>
        </p:txBody>
      </p:sp>
      <p:pic>
        <p:nvPicPr>
          <p:cNvPr id="5" name="Picture 4" descr="girlforeground.jpg"/>
          <p:cNvPicPr>
            <a:picLocks noChangeAspect="1"/>
          </p:cNvPicPr>
          <p:nvPr/>
        </p:nvPicPr>
        <p:blipFill>
          <a:blip r:embed="rId2"/>
          <a:stretch>
            <a:fillRect/>
          </a:stretch>
        </p:blipFill>
        <p:spPr>
          <a:xfrm>
            <a:off x="1992031" y="3637762"/>
            <a:ext cx="4985459" cy="3011217"/>
          </a:xfrm>
          <a:prstGeom prst="rect">
            <a:avLst/>
          </a:prstGeom>
          <a:effectLst>
            <a:outerShdw blurRad="180975" dist="1143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Depth of Field</a:t>
            </a:r>
            <a:endParaRPr lang="en-US" dirty="0"/>
          </a:p>
        </p:txBody>
      </p:sp>
      <p:sp>
        <p:nvSpPr>
          <p:cNvPr id="3" name="Content Placeholder 2"/>
          <p:cNvSpPr>
            <a:spLocks noGrp="1"/>
          </p:cNvSpPr>
          <p:nvPr>
            <p:ph idx="1"/>
          </p:nvPr>
        </p:nvSpPr>
        <p:spPr>
          <a:xfrm>
            <a:off x="457200" y="959778"/>
            <a:ext cx="8229600" cy="2327274"/>
          </a:xfrm>
        </p:spPr>
        <p:txBody>
          <a:bodyPr>
            <a:noAutofit/>
          </a:bodyPr>
          <a:lstStyle/>
          <a:p>
            <a:r>
              <a:rPr lang="en-US" sz="2800" dirty="0" smtClean="0"/>
              <a:t>Another way to draw attention to a particular part of the frame is by using selective focus through adjusting the aperture settings on your camera's lens. This technique can be quite aesthetically pleasing and encourages the viewers eye to focus on a specific part of the frame. </a:t>
            </a:r>
            <a:endParaRPr lang="en-US" sz="2800" dirty="0"/>
          </a:p>
        </p:txBody>
      </p:sp>
      <p:pic>
        <p:nvPicPr>
          <p:cNvPr id="6" name="Picture 5" descr="dof.jpg"/>
          <p:cNvPicPr>
            <a:picLocks noChangeAspect="1"/>
          </p:cNvPicPr>
          <p:nvPr/>
        </p:nvPicPr>
        <p:blipFill>
          <a:blip r:embed="rId2"/>
          <a:stretch>
            <a:fillRect/>
          </a:stretch>
        </p:blipFill>
        <p:spPr>
          <a:xfrm>
            <a:off x="1995806" y="3691805"/>
            <a:ext cx="5346804" cy="3004904"/>
          </a:xfrm>
          <a:prstGeom prst="rect">
            <a:avLst/>
          </a:prstGeom>
          <a:effectLst>
            <a:outerShdw blurRad="152400" dist="1397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14400" y="1539743"/>
            <a:ext cx="7313613" cy="4056062"/>
          </a:xfrm>
        </p:spPr>
        <p:txBody>
          <a:bodyPr>
            <a:normAutofit lnSpcReduction="10000"/>
          </a:bodyPr>
          <a:lstStyle/>
          <a:p>
            <a:r>
              <a:rPr lang="en-US" sz="2800" dirty="0" smtClean="0"/>
              <a:t>Framing is the act of choosing what will be included within the frame </a:t>
            </a:r>
            <a:r>
              <a:rPr lang="en-US" sz="2800" dirty="0"/>
              <a:t>o</a:t>
            </a:r>
            <a:r>
              <a:rPr lang="en-US" sz="2800" dirty="0" smtClean="0"/>
              <a:t>f your cameras viewfinder.</a:t>
            </a:r>
          </a:p>
          <a:p>
            <a:r>
              <a:rPr lang="en-US" sz="2800" dirty="0"/>
              <a:t>C</a:t>
            </a:r>
            <a:r>
              <a:rPr lang="en-US" sz="2800" dirty="0" smtClean="0"/>
              <a:t>omposition relates to how the elements included within the frame are arranged to create an aesthetically pleasing image. </a:t>
            </a:r>
          </a:p>
          <a:p>
            <a:r>
              <a:rPr lang="en-US" sz="2800" dirty="0" smtClean="0"/>
              <a:t>You must understand the foundational concepts of framing and composition before you begin filming</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Leading Lines</a:t>
            </a:r>
            <a:endParaRPr lang="en-US" dirty="0"/>
          </a:p>
        </p:txBody>
      </p:sp>
      <p:sp>
        <p:nvSpPr>
          <p:cNvPr id="3" name="Content Placeholder 2"/>
          <p:cNvSpPr>
            <a:spLocks noGrp="1"/>
          </p:cNvSpPr>
          <p:nvPr>
            <p:ph idx="1"/>
          </p:nvPr>
        </p:nvSpPr>
        <p:spPr>
          <a:xfrm>
            <a:off x="457200" y="975520"/>
            <a:ext cx="8229600" cy="2327274"/>
          </a:xfrm>
        </p:spPr>
        <p:txBody>
          <a:bodyPr>
            <a:noAutofit/>
          </a:bodyPr>
          <a:lstStyle/>
          <a:p>
            <a:r>
              <a:rPr lang="en-US" sz="2800" dirty="0" smtClean="0"/>
              <a:t>Another compositional technique used to draw the viewers eye across the frame and toward an object of interest is by using 'leading lines'. These can either be naturally occurring (see field below) or man made lines (i.e. architecture). These lines lead the viewers eye across the frame taking in the scene and landing on the desired point of interest. </a:t>
            </a:r>
            <a:endParaRPr lang="en-US" sz="2800" dirty="0"/>
          </a:p>
        </p:txBody>
      </p:sp>
      <p:pic>
        <p:nvPicPr>
          <p:cNvPr id="5" name="Picture 4" descr="houseliner.jpg"/>
          <p:cNvPicPr>
            <a:picLocks noChangeAspect="1"/>
          </p:cNvPicPr>
          <p:nvPr/>
        </p:nvPicPr>
        <p:blipFill>
          <a:blip r:embed="rId2"/>
          <a:stretch>
            <a:fillRect/>
          </a:stretch>
        </p:blipFill>
        <p:spPr>
          <a:xfrm>
            <a:off x="2401729" y="4123302"/>
            <a:ext cx="4324571" cy="2612040"/>
          </a:xfrm>
          <a:prstGeom prst="rect">
            <a:avLst/>
          </a:prstGeom>
          <a:effectLst>
            <a:outerShdw blurRad="111125" dist="1397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180" y="571500"/>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343801" y="1871361"/>
            <a:ext cx="6878420" cy="3662668"/>
          </a:xfrm>
        </p:spPr>
        <p:txBody>
          <a:bodyPr>
            <a:normAutofit/>
          </a:bodyPr>
          <a:lstStyle/>
          <a:p>
            <a:r>
              <a:rPr lang="en-US" sz="2800" dirty="0" smtClean="0"/>
              <a:t>An understanding of the basics of framing and composition is fundamental to producing visually compelling stories. Through practicing the techniques discussed your productions will become much more visually pleasing!</a:t>
            </a:r>
            <a:endParaRPr lang="en-US" sz="2800" dirty="0"/>
          </a:p>
        </p:txBody>
      </p:sp>
      <p:pic>
        <p:nvPicPr>
          <p:cNvPr id="4" name="Picture 3" descr="character_still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880" y="1772980"/>
            <a:ext cx="1498600" cy="3352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Shot Sizes</a:t>
            </a:r>
            <a:endParaRPr lang="en-US" dirty="0"/>
          </a:p>
        </p:txBody>
      </p:sp>
      <p:sp>
        <p:nvSpPr>
          <p:cNvPr id="3" name="Content Placeholder 2"/>
          <p:cNvSpPr>
            <a:spLocks noGrp="1"/>
          </p:cNvSpPr>
          <p:nvPr>
            <p:ph idx="1"/>
          </p:nvPr>
        </p:nvSpPr>
        <p:spPr>
          <a:xfrm>
            <a:off x="907771" y="1525124"/>
            <a:ext cx="7313613" cy="4056062"/>
          </a:xfrm>
        </p:spPr>
        <p:txBody>
          <a:bodyPr>
            <a:noAutofit/>
          </a:bodyPr>
          <a:lstStyle/>
          <a:p>
            <a:r>
              <a:rPr lang="en-US" sz="2800" dirty="0" smtClean="0"/>
              <a:t>The images to follow will give you an overview of the 8 typical shot sizes. Shot size is judged in relation to the person or object within the frame.</a:t>
            </a:r>
          </a:p>
          <a:p>
            <a:r>
              <a:rPr lang="en-US" sz="2800" dirty="0" smtClean="0"/>
              <a:t>These shot 8 shot sizes are often simplified to 3 - Wide shots, Medium shots, and Close ups.</a:t>
            </a:r>
          </a:p>
          <a:p>
            <a:r>
              <a:rPr lang="en-US" sz="2800" dirty="0" smtClean="0"/>
              <a:t>It is essential that you learn the various shot sizes in order to structure and tell your visual stories effectively.</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Extreme Long Shot</a:t>
            </a:r>
            <a:endParaRPr lang="en-US" dirty="0"/>
          </a:p>
        </p:txBody>
      </p:sp>
      <p:sp>
        <p:nvSpPr>
          <p:cNvPr id="3" name="Content Placeholder 2"/>
          <p:cNvSpPr>
            <a:spLocks noGrp="1"/>
          </p:cNvSpPr>
          <p:nvPr>
            <p:ph idx="1"/>
          </p:nvPr>
        </p:nvSpPr>
        <p:spPr>
          <a:xfrm>
            <a:off x="457200" y="1143000"/>
            <a:ext cx="8229600" cy="4525963"/>
          </a:xfrm>
        </p:spPr>
        <p:txBody>
          <a:bodyPr/>
          <a:lstStyle/>
          <a:p>
            <a:r>
              <a:rPr lang="en-US" sz="2800" dirty="0" smtClean="0"/>
              <a:t>Usually used as an establishing shot in a scene to give the viewer a broad sense of the world they are entering into. </a:t>
            </a:r>
          </a:p>
          <a:p>
            <a:endParaRPr lang="en-US" dirty="0"/>
          </a:p>
        </p:txBody>
      </p:sp>
      <p:pic>
        <p:nvPicPr>
          <p:cNvPr id="7" name="Picture 6" descr="ava-els.jpg"/>
          <p:cNvPicPr>
            <a:picLocks noChangeAspect="1"/>
          </p:cNvPicPr>
          <p:nvPr/>
        </p:nvPicPr>
        <p:blipFill>
          <a:blip r:embed="rId2"/>
          <a:stretch>
            <a:fillRect/>
          </a:stretch>
        </p:blipFill>
        <p:spPr>
          <a:xfrm>
            <a:off x="1419777" y="2561278"/>
            <a:ext cx="6350000" cy="3556000"/>
          </a:xfrm>
          <a:prstGeom prst="rect">
            <a:avLst/>
          </a:prstGeom>
          <a:effectLst>
            <a:outerShdw blurRad="4445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Long Shot</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sz="2800" dirty="0" smtClean="0"/>
              <a:t>The wide shot it is still quite long but the human element is clearly visible. Again this type of shot is often used to establish a scene.</a:t>
            </a:r>
            <a:endParaRPr lang="en-US" sz="2800" dirty="0"/>
          </a:p>
        </p:txBody>
      </p:sp>
      <p:pic>
        <p:nvPicPr>
          <p:cNvPr id="5" name="Picture 4" descr="ava-ls.jpg"/>
          <p:cNvPicPr>
            <a:picLocks noChangeAspect="1"/>
          </p:cNvPicPr>
          <p:nvPr/>
        </p:nvPicPr>
        <p:blipFill>
          <a:blip r:embed="rId2"/>
          <a:stretch>
            <a:fillRect/>
          </a:stretch>
        </p:blipFill>
        <p:spPr>
          <a:xfrm>
            <a:off x="1512807" y="2728762"/>
            <a:ext cx="6350000" cy="3556000"/>
          </a:xfrm>
          <a:prstGeom prst="rect">
            <a:avLst/>
          </a:prstGeom>
          <a:effectLst>
            <a:outerShdw blurRad="444500" dist="38100" dir="270000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Medium Long Shot</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sz="2800" dirty="0" smtClean="0"/>
              <a:t>Characters can be seen from approximately the knee up giving focus to the character while still showing the immediate surrounds.</a:t>
            </a:r>
            <a:endParaRPr lang="en-US" sz="2800" dirty="0"/>
          </a:p>
        </p:txBody>
      </p:sp>
      <p:pic>
        <p:nvPicPr>
          <p:cNvPr id="6" name="Picture 5" descr="ava-mls.jpg"/>
          <p:cNvPicPr>
            <a:picLocks noChangeAspect="1"/>
          </p:cNvPicPr>
          <p:nvPr/>
        </p:nvPicPr>
        <p:blipFill>
          <a:blip r:embed="rId2"/>
          <a:stretch>
            <a:fillRect/>
          </a:stretch>
        </p:blipFill>
        <p:spPr>
          <a:xfrm>
            <a:off x="1523662" y="2783697"/>
            <a:ext cx="6350000" cy="3556000"/>
          </a:xfrm>
          <a:prstGeom prst="rect">
            <a:avLst/>
          </a:prstGeom>
          <a:effectLst>
            <a:outerShdw blurRad="444500" dist="38100" dir="270000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Medium Shot</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sz="2800" dirty="0" smtClean="0"/>
              <a:t>The medium shot would typically feature the characters waist to the top of their head. A good size to use when introducing dialogue.</a:t>
            </a:r>
            <a:endParaRPr lang="en-US" sz="2800" dirty="0"/>
          </a:p>
        </p:txBody>
      </p:sp>
      <p:pic>
        <p:nvPicPr>
          <p:cNvPr id="5" name="Picture 4" descr="ava-ms.jpg"/>
          <p:cNvPicPr>
            <a:picLocks noChangeAspect="1"/>
          </p:cNvPicPr>
          <p:nvPr/>
        </p:nvPicPr>
        <p:blipFill>
          <a:blip r:embed="rId2"/>
          <a:stretch>
            <a:fillRect/>
          </a:stretch>
        </p:blipFill>
        <p:spPr>
          <a:xfrm>
            <a:off x="1536482" y="2783697"/>
            <a:ext cx="6350000" cy="3556000"/>
          </a:xfrm>
          <a:prstGeom prst="rect">
            <a:avLst/>
          </a:prstGeom>
          <a:effectLst>
            <a:outerShdw blurRad="571500" dist="38100" dir="270000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Medium Close Up</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sz="2800" dirty="0" smtClean="0"/>
              <a:t>The characters expression is much clearer in this shot and it can be used for a tight two shot if the characters are in close proximity.</a:t>
            </a:r>
            <a:endParaRPr lang="en-US" sz="2800" dirty="0"/>
          </a:p>
        </p:txBody>
      </p:sp>
      <p:pic>
        <p:nvPicPr>
          <p:cNvPr id="6" name="Picture 5" descr="ava-mcu.jpg"/>
          <p:cNvPicPr>
            <a:picLocks noChangeAspect="1"/>
          </p:cNvPicPr>
          <p:nvPr/>
        </p:nvPicPr>
        <p:blipFill>
          <a:blip r:embed="rId2"/>
          <a:stretch>
            <a:fillRect/>
          </a:stretch>
        </p:blipFill>
        <p:spPr>
          <a:xfrm>
            <a:off x="1497718" y="2783697"/>
            <a:ext cx="6350000" cy="3556000"/>
          </a:xfrm>
          <a:prstGeom prst="rect">
            <a:avLst/>
          </a:prstGeom>
          <a:effectLst>
            <a:outerShdw blurRad="571500" dist="38100" dir="270000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Close Up</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sz="2800" dirty="0" smtClean="0"/>
              <a:t>As the emotion of the scene increases a director will often choose to shoot individual character close ups to capture the intensity.</a:t>
            </a:r>
            <a:endParaRPr lang="en-US" sz="2800" dirty="0"/>
          </a:p>
        </p:txBody>
      </p:sp>
      <p:pic>
        <p:nvPicPr>
          <p:cNvPr id="5" name="Picture 4" descr="ava-cu.jpg"/>
          <p:cNvPicPr>
            <a:picLocks noChangeAspect="1"/>
          </p:cNvPicPr>
          <p:nvPr/>
        </p:nvPicPr>
        <p:blipFill>
          <a:blip r:embed="rId2"/>
          <a:stretch>
            <a:fillRect/>
          </a:stretch>
        </p:blipFill>
        <p:spPr>
          <a:xfrm>
            <a:off x="1482228" y="2783697"/>
            <a:ext cx="6350000" cy="3556000"/>
          </a:xfrm>
          <a:prstGeom prst="rect">
            <a:avLst/>
          </a:prstGeom>
          <a:effectLst>
            <a:outerShdw blurRad="571500" dist="38100" dir="270000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1126</TotalTime>
  <Words>910</Words>
  <Application>Microsoft Macintosh PowerPoint</Application>
  <PresentationFormat>On-screen Show (4:3)</PresentationFormat>
  <Paragraphs>48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Inkwell</vt:lpstr>
      <vt:lpstr>Framing and Composition</vt:lpstr>
      <vt:lpstr>Introduction</vt:lpstr>
      <vt:lpstr>Shot Sizes</vt:lpstr>
      <vt:lpstr>Extreme Long Shot</vt:lpstr>
      <vt:lpstr>Long Shot</vt:lpstr>
      <vt:lpstr>Medium Long Shot</vt:lpstr>
      <vt:lpstr>Medium Shot</vt:lpstr>
      <vt:lpstr>Medium Close Up</vt:lpstr>
      <vt:lpstr>Close Up</vt:lpstr>
      <vt:lpstr>Big Close Up</vt:lpstr>
      <vt:lpstr>Extreme Close Up</vt:lpstr>
      <vt:lpstr>Camera Angles</vt:lpstr>
      <vt:lpstr>High Camera Angles</vt:lpstr>
      <vt:lpstr>Low Camera Angles</vt:lpstr>
      <vt:lpstr>Canted Camera Angle (Dutch Tilt)</vt:lpstr>
      <vt:lpstr>Compositional Technique</vt:lpstr>
      <vt:lpstr>The Rule of Thirds</vt:lpstr>
      <vt:lpstr>Use of Foreground Images</vt:lpstr>
      <vt:lpstr>Depth of Field</vt:lpstr>
      <vt:lpstr>Leading Lines</vt:lpstr>
      <vt:lpstr>Summary</vt:lpstr>
    </vt:vector>
  </TitlesOfParts>
  <Company>Swan Christian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Framing &amp; Composition</dc:title>
  <dc:creator>Chad Peacock</dc:creator>
  <cp:lastModifiedBy>Chad Peacock</cp:lastModifiedBy>
  <cp:revision>50</cp:revision>
  <dcterms:created xsi:type="dcterms:W3CDTF">2011-02-07T03:35:00Z</dcterms:created>
  <dcterms:modified xsi:type="dcterms:W3CDTF">2012-01-03T08:00:21Z</dcterms:modified>
</cp:coreProperties>
</file>